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Robo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11" Type="http://schemas.openxmlformats.org/officeDocument/2006/relationships/slide" Target="slides/slide6.xml"/><Relationship Id="rId22" Type="http://schemas.openxmlformats.org/officeDocument/2006/relationships/font" Target="fonts/Roboto-italic.fntdata"/><Relationship Id="rId10" Type="http://schemas.openxmlformats.org/officeDocument/2006/relationships/slide" Target="slides/slide5.xml"/><Relationship Id="rId21" Type="http://schemas.openxmlformats.org/officeDocument/2006/relationships/font" Target="fonts/Robo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1.xml"/><Relationship Id="rId18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11a0f8c8504_2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11a0f8c8504_2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1a0f8c8504_4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1a0f8c8504_4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1a0f8c8504_4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1a0f8c8504_4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1a0f8c8504_2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1a0f8c8504_2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1a0f8c8504_4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1a0f8c8504_4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1a0f8c8504_4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1a0f8c8504_4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1dcd3e336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1dcd3e336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1a0f8c8504_4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1a0f8c8504_4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53" name="Google Shape;53;p13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Confidencial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4" name="Google Shape;54;p13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Personalizado para </a:t>
            </a:r>
            <a:r>
              <a:rPr b="1" lang="pt-B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Nome da empresa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55" name="Google Shape;55;p13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Versão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8" name="Google Shape;58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1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2" name="Google Shape;62;p14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3" name="Google Shape;63;p14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4" name="Google Shape;64;p14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" name="Google Shape;65;p14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7" name="Google Shape;67;p15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0" name="Google Shape;70;p15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1" name="Google Shape;71;p15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2" name="Google Shape;72;p15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3" name="Google Shape;73;p15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" name="Google Shape;74;p15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_2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8" name="Google Shape;78;p16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9" name="Google Shape;79;p16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0" name="Google Shape;80;p16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1" name="Google Shape;81;p16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84" name="Google Shape;84;p17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" name="Google Shape;86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7" name="Google Shape;87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17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0" name="Google Shape;90;p17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1" name="Google Shape;91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92" name="Google Shape;92;p17">
            <a:hlinkClick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3" name="Google Shape;93;p17">
            <a:hlinkClick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" name="Google Shape;94;p17">
            <a:hlinkClick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17">
            <a:hlinkClick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4636875" y="13207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/>
              <a:t>Rust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8"/>
          <p:cNvSpPr txBox="1"/>
          <p:nvPr>
            <p:ph idx="2" type="body"/>
          </p:nvPr>
        </p:nvSpPr>
        <p:spPr>
          <a:xfrm>
            <a:off x="4752975" y="2571750"/>
            <a:ext cx="3813000" cy="13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pt-BR" sz="1400"/>
              <a:t>Amanda Veiga</a:t>
            </a:r>
            <a:br>
              <a:rPr b="1" lang="pt-BR" sz="1400"/>
            </a:br>
            <a:r>
              <a:rPr b="1" lang="pt-BR" sz="1400"/>
              <a:t>Lucas Pereira</a:t>
            </a:r>
            <a:br>
              <a:rPr b="1" lang="pt-BR" sz="1400"/>
            </a:br>
            <a:r>
              <a:rPr b="1" lang="pt-BR" sz="1400"/>
              <a:t>Natanael Gonzales</a:t>
            </a:r>
            <a:br>
              <a:rPr b="1" lang="pt-BR" sz="1400"/>
            </a:br>
            <a:r>
              <a:rPr b="1" lang="pt-BR" sz="1400"/>
              <a:t>Victor Menezes</a:t>
            </a:r>
            <a:br>
              <a:rPr b="1" lang="pt-BR" sz="1400"/>
            </a:br>
            <a:endParaRPr b="1" sz="1400"/>
          </a:p>
        </p:txBody>
      </p:sp>
      <p:sp>
        <p:nvSpPr>
          <p:cNvPr id="102" name="Google Shape;102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type="ctrTitle"/>
          </p:nvPr>
        </p:nvSpPr>
        <p:spPr>
          <a:xfrm>
            <a:off x="965250" y="299900"/>
            <a:ext cx="72135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SzPts val="990"/>
              <a:buNone/>
            </a:pPr>
            <a:r>
              <a:rPr b="1" lang="pt-BR" sz="1685">
                <a:solidFill>
                  <a:srgbClr val="24292F"/>
                </a:solidFill>
                <a:highlight>
                  <a:srgbClr val="FFFFFF"/>
                </a:highlight>
              </a:rPr>
              <a:t>Referências</a:t>
            </a:r>
            <a:endParaRPr sz="4880"/>
          </a:p>
        </p:txBody>
      </p:sp>
      <p:sp>
        <p:nvSpPr>
          <p:cNvPr id="179" name="Google Shape;179;p27"/>
          <p:cNvSpPr txBox="1"/>
          <p:nvPr/>
        </p:nvSpPr>
        <p:spPr>
          <a:xfrm>
            <a:off x="370350" y="1061075"/>
            <a:ext cx="8403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https://runebook.dev/pt/docs/rust/book/ch14-02-publishing-to-crates-io#documentation-comments-as-tests</a:t>
            </a:r>
            <a:endParaRPr sz="1600"/>
          </a:p>
        </p:txBody>
      </p:sp>
      <p:sp>
        <p:nvSpPr>
          <p:cNvPr id="180" name="Google Shape;180;p27"/>
          <p:cNvSpPr txBox="1"/>
          <p:nvPr/>
        </p:nvSpPr>
        <p:spPr>
          <a:xfrm>
            <a:off x="5427500" y="23666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ctrTitle"/>
          </p:nvPr>
        </p:nvSpPr>
        <p:spPr>
          <a:xfrm>
            <a:off x="965250" y="299900"/>
            <a:ext cx="72135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SzPts val="990"/>
              <a:buNone/>
            </a:pPr>
            <a:r>
              <a:rPr b="1" lang="pt-BR" sz="1685">
                <a:solidFill>
                  <a:srgbClr val="24292F"/>
                </a:solidFill>
                <a:highlight>
                  <a:srgbClr val="FFFFFF"/>
                </a:highlight>
              </a:rPr>
              <a:t>Como executar o programa</a:t>
            </a:r>
            <a:endParaRPr sz="4880"/>
          </a:p>
        </p:txBody>
      </p:sp>
      <p:sp>
        <p:nvSpPr>
          <p:cNvPr id="108" name="Google Shape;108;p19"/>
          <p:cNvSpPr txBox="1"/>
          <p:nvPr/>
        </p:nvSpPr>
        <p:spPr>
          <a:xfrm>
            <a:off x="370350" y="852000"/>
            <a:ext cx="84033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Verifique se a instalação foi bem sucedida com o comando cargo --version. Se não aparecer a versão, tente abrir um novo terminal ou instalar de novo.</a:t>
            </a:r>
            <a:br>
              <a:rPr lang="pt-BR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</a:br>
            <a:br>
              <a:rPr lang="pt-BR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pt-BR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Execute o seguinte comando, no diretório do projeto, &lt;CASE_INSENSITIVE=1&gt; cargo run [PALAVRA_A_CONSULTAR] [NOME_DO_ARQUIVO]. Exemplo: cargo run Feriado cronograma.txt. A variável de ambiente CASE_INSENSITIVE é opcional.</a:t>
            </a:r>
            <a:endParaRPr sz="1600"/>
          </a:p>
        </p:txBody>
      </p:sp>
      <p:sp>
        <p:nvSpPr>
          <p:cNvPr id="109" name="Google Shape;109;p19"/>
          <p:cNvSpPr txBox="1"/>
          <p:nvPr/>
        </p:nvSpPr>
        <p:spPr>
          <a:xfrm>
            <a:off x="5427500" y="23666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110" name="Google Shape;110;p19"/>
          <p:cNvPicPr preferRelativeResize="0"/>
          <p:nvPr/>
        </p:nvPicPr>
        <p:blipFill rotWithShape="1">
          <a:blip r:embed="rId3">
            <a:alphaModFix/>
          </a:blip>
          <a:srcRect b="-3789" l="4220" r="-4219" t="3790"/>
          <a:stretch/>
        </p:blipFill>
        <p:spPr>
          <a:xfrm>
            <a:off x="2706150" y="2991200"/>
            <a:ext cx="3693600" cy="1582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311700" y="4555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Descrição</a:t>
            </a:r>
            <a:endParaRPr/>
          </a:p>
        </p:txBody>
      </p:sp>
      <p:sp>
        <p:nvSpPr>
          <p:cNvPr id="116" name="Google Shape;116;p20"/>
          <p:cNvSpPr txBox="1"/>
          <p:nvPr>
            <p:ph idx="1" type="body"/>
          </p:nvPr>
        </p:nvSpPr>
        <p:spPr>
          <a:xfrm>
            <a:off x="474875" y="1574000"/>
            <a:ext cx="7122900" cy="13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300">
                <a:solidFill>
                  <a:srgbClr val="24292F"/>
                </a:solidFill>
                <a:highlight>
                  <a:srgbClr val="FFFFFF"/>
                </a:highlight>
              </a:rPr>
              <a:t>Rust é uma linguagem de programação mantida pela Mozilla Research. O propósito principal dela é ser uma linguagem de sistema segura em questão de tratamento de memória e ser focada em desempenho. A framework de test </a:t>
            </a:r>
            <a:r>
              <a:rPr lang="pt-BR" sz="1300">
                <a:solidFill>
                  <a:srgbClr val="24292F"/>
                </a:solidFill>
                <a:highlight>
                  <a:srgbClr val="FFFFFF"/>
                </a:highlight>
              </a:rPr>
              <a:t>usada</a:t>
            </a:r>
            <a:r>
              <a:rPr lang="pt-BR" sz="1300">
                <a:solidFill>
                  <a:srgbClr val="24292F"/>
                </a:solidFill>
                <a:highlight>
                  <a:srgbClr val="FFFFFF"/>
                </a:highlight>
              </a:rPr>
              <a:t> para ele é fornecida pela própria organização. Dessa forma, não é necessário buscar crates (bibliotecas) externas para criar testes (mesmo que haja no ecossistema).</a:t>
            </a:r>
            <a:endParaRPr sz="1200"/>
          </a:p>
        </p:txBody>
      </p:sp>
      <p:pic>
        <p:nvPicPr>
          <p:cNvPr descr="shutterstock_429987889_edited.jpg" id="117" name="Google Shape;117;p20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 txBox="1"/>
          <p:nvPr>
            <p:ph type="ctrTitle"/>
          </p:nvPr>
        </p:nvSpPr>
        <p:spPr>
          <a:xfrm>
            <a:off x="965250" y="299900"/>
            <a:ext cx="72135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685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685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SzPts val="990"/>
              <a:buNone/>
            </a:pPr>
            <a:r>
              <a:rPr b="1" lang="pt-BR" sz="1685">
                <a:solidFill>
                  <a:srgbClr val="24292F"/>
                </a:solidFill>
                <a:highlight>
                  <a:srgbClr val="FFFFFF"/>
                </a:highlight>
              </a:rPr>
              <a:t>Níveis de testes</a:t>
            </a:r>
            <a:endParaRPr sz="4880"/>
          </a:p>
        </p:txBody>
      </p:sp>
      <p:sp>
        <p:nvSpPr>
          <p:cNvPr id="123" name="Google Shape;123;p21"/>
          <p:cNvSpPr/>
          <p:nvPr/>
        </p:nvSpPr>
        <p:spPr>
          <a:xfrm>
            <a:off x="93725" y="1751400"/>
            <a:ext cx="205500" cy="2016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24" name="Google Shape;124;p21"/>
          <p:cNvSpPr txBox="1"/>
          <p:nvPr>
            <p:ph idx="4294967295" type="body"/>
          </p:nvPr>
        </p:nvSpPr>
        <p:spPr>
          <a:xfrm>
            <a:off x="299216" y="1952988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200"/>
              <a:t>Testes unitários para lidar com funções atômicas. Esses testes têm que estar no mesmo arquivo onde as funções são definidas</a:t>
            </a:r>
            <a:endParaRPr sz="1200"/>
          </a:p>
        </p:txBody>
      </p:sp>
      <p:sp>
        <p:nvSpPr>
          <p:cNvPr id="125" name="Google Shape;125;p21"/>
          <p:cNvSpPr txBox="1"/>
          <p:nvPr>
            <p:ph type="ctrTitle"/>
          </p:nvPr>
        </p:nvSpPr>
        <p:spPr>
          <a:xfrm>
            <a:off x="299100" y="1613388"/>
            <a:ext cx="44298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685">
              <a:solidFill>
                <a:srgbClr val="53C6A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685">
              <a:solidFill>
                <a:srgbClr val="53C6A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SzPts val="990"/>
              <a:buNone/>
            </a:pPr>
            <a:r>
              <a:rPr b="1" lang="pt-BR" sz="1685">
                <a:solidFill>
                  <a:srgbClr val="53C6A1"/>
                </a:solidFill>
                <a:highlight>
                  <a:srgbClr val="FFFFFF"/>
                </a:highlight>
              </a:rPr>
              <a:t>Unit Tests</a:t>
            </a:r>
            <a:endParaRPr b="1" sz="4880">
              <a:solidFill>
                <a:srgbClr val="53C6A1"/>
              </a:solidFill>
            </a:endParaRPr>
          </a:p>
        </p:txBody>
      </p:sp>
      <p:sp>
        <p:nvSpPr>
          <p:cNvPr id="126" name="Google Shape;126;p21"/>
          <p:cNvSpPr/>
          <p:nvPr/>
        </p:nvSpPr>
        <p:spPr>
          <a:xfrm>
            <a:off x="3086100" y="1751400"/>
            <a:ext cx="205500" cy="2016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27" name="Google Shape;127;p21"/>
          <p:cNvSpPr txBox="1"/>
          <p:nvPr>
            <p:ph idx="4294967295" type="body"/>
          </p:nvPr>
        </p:nvSpPr>
        <p:spPr>
          <a:xfrm>
            <a:off x="3291591" y="1952988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200"/>
              <a:t>Testes para testar os componentes. Esse tipo só consegue lidar com libs e não com executáveis. Dessa forma, ele é importante para testar API de crates</a:t>
            </a:r>
            <a:endParaRPr sz="1200"/>
          </a:p>
        </p:txBody>
      </p:sp>
      <p:sp>
        <p:nvSpPr>
          <p:cNvPr id="128" name="Google Shape;128;p21"/>
          <p:cNvSpPr txBox="1"/>
          <p:nvPr>
            <p:ph type="ctrTitle"/>
          </p:nvPr>
        </p:nvSpPr>
        <p:spPr>
          <a:xfrm>
            <a:off x="3291475" y="1613388"/>
            <a:ext cx="44298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685">
              <a:solidFill>
                <a:srgbClr val="53C6A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685">
              <a:solidFill>
                <a:srgbClr val="53C6A1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SzPts val="990"/>
              <a:buNone/>
            </a:pPr>
            <a:r>
              <a:rPr b="1" lang="pt-BR" sz="1685">
                <a:solidFill>
                  <a:srgbClr val="53C6A1"/>
                </a:solidFill>
                <a:highlight>
                  <a:srgbClr val="FFFFFF"/>
                </a:highlight>
              </a:rPr>
              <a:t>Integration Tests</a:t>
            </a:r>
            <a:endParaRPr b="1" sz="4880">
              <a:solidFill>
                <a:srgbClr val="53C6A1"/>
              </a:solidFill>
            </a:endParaRPr>
          </a:p>
        </p:txBody>
      </p:sp>
      <p:sp>
        <p:nvSpPr>
          <p:cNvPr id="129" name="Google Shape;129;p21"/>
          <p:cNvSpPr/>
          <p:nvPr/>
        </p:nvSpPr>
        <p:spPr>
          <a:xfrm>
            <a:off x="6178800" y="1751400"/>
            <a:ext cx="205500" cy="2016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30" name="Google Shape;130;p21"/>
          <p:cNvSpPr txBox="1"/>
          <p:nvPr>
            <p:ph idx="4294967295" type="body"/>
          </p:nvPr>
        </p:nvSpPr>
        <p:spPr>
          <a:xfrm>
            <a:off x="6384300" y="1953000"/>
            <a:ext cx="2832900" cy="145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1200"/>
              <a:t>Server para testar exemplos de comentários de métodos ou crates das libs. Em programação de sistema, é comum ver vários comentários em funções, esse teste ajuda a manter a sincronização da função com sua documentação</a:t>
            </a:r>
            <a:endParaRPr sz="1200"/>
          </a:p>
        </p:txBody>
      </p:sp>
      <p:sp>
        <p:nvSpPr>
          <p:cNvPr id="131" name="Google Shape;131;p21"/>
          <p:cNvSpPr txBox="1"/>
          <p:nvPr>
            <p:ph type="ctrTitle"/>
          </p:nvPr>
        </p:nvSpPr>
        <p:spPr>
          <a:xfrm>
            <a:off x="6384175" y="1613388"/>
            <a:ext cx="44298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SzPts val="990"/>
              <a:buNone/>
            </a:pPr>
            <a:r>
              <a:rPr b="1" lang="pt-BR" sz="1685">
                <a:solidFill>
                  <a:srgbClr val="53C6A1"/>
                </a:solidFill>
                <a:highlight>
                  <a:srgbClr val="FFFFFF"/>
                </a:highlight>
              </a:rPr>
              <a:t>Doc Tests</a:t>
            </a:r>
            <a:endParaRPr b="1" sz="4880">
              <a:solidFill>
                <a:srgbClr val="53C6A1"/>
              </a:solidFill>
            </a:endParaRPr>
          </a:p>
        </p:txBody>
      </p:sp>
      <p:pic>
        <p:nvPicPr>
          <p:cNvPr id="132" name="Google Shape;13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157188"/>
            <a:ext cx="3755853" cy="18339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ctrTitle"/>
          </p:nvPr>
        </p:nvSpPr>
        <p:spPr>
          <a:xfrm>
            <a:off x="965250" y="299900"/>
            <a:ext cx="72135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685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685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SzPts val="990"/>
              <a:buNone/>
            </a:pPr>
            <a:r>
              <a:rPr b="1" lang="pt-BR" sz="1685">
                <a:solidFill>
                  <a:srgbClr val="24292F"/>
                </a:solidFill>
                <a:highlight>
                  <a:srgbClr val="FFFFFF"/>
                </a:highlight>
              </a:rPr>
              <a:t>Unit tests</a:t>
            </a:r>
            <a:endParaRPr sz="4880"/>
          </a:p>
        </p:txBody>
      </p:sp>
      <p:sp>
        <p:nvSpPr>
          <p:cNvPr id="138" name="Google Shape;138;p22"/>
          <p:cNvSpPr txBox="1"/>
          <p:nvPr/>
        </p:nvSpPr>
        <p:spPr>
          <a:xfrm>
            <a:off x="370350" y="904575"/>
            <a:ext cx="8403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O objetivo dos testes de unidade é testar cada unidade de código isoladamente do restante do código para identificar rapidamente onde o código está e não está funcionando conforme o esperado</a:t>
            </a:r>
            <a:endParaRPr sz="1600"/>
          </a:p>
        </p:txBody>
      </p:sp>
      <p:sp>
        <p:nvSpPr>
          <p:cNvPr id="139" name="Google Shape;139;p22"/>
          <p:cNvSpPr txBox="1"/>
          <p:nvPr/>
        </p:nvSpPr>
        <p:spPr>
          <a:xfrm>
            <a:off x="5427500" y="2366650"/>
            <a:ext cx="30000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66666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 anotação </a:t>
            </a:r>
            <a:r>
              <a:rPr lang="pt-BR" sz="1200">
                <a:solidFill>
                  <a:srgbClr val="66666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#[cfg(test)]</a:t>
            </a:r>
            <a:r>
              <a:rPr lang="pt-BR" sz="1200">
                <a:solidFill>
                  <a:srgbClr val="66666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no módulo de testes diz ao Rust para compilar e executar o código de teste somente quando você executa </a:t>
            </a:r>
            <a:r>
              <a:rPr lang="pt-BR" sz="1200">
                <a:solidFill>
                  <a:srgbClr val="66666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cargo test</a:t>
            </a:r>
            <a:br>
              <a:rPr lang="pt-BR" sz="1200">
                <a:solidFill>
                  <a:srgbClr val="66666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br>
              <a:rPr lang="pt-BR" sz="1200">
                <a:solidFill>
                  <a:srgbClr val="666666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</a:br>
            <a:r>
              <a:rPr lang="pt-BR" sz="1200">
                <a:solidFill>
                  <a:srgbClr val="66666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É realizado o teste do método “internal_adder”,  uma unidade isolada do sistema</a:t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140" name="Google Shape;14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6400" y="1520175"/>
            <a:ext cx="4333154" cy="3318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>
            <p:ph type="ctrTitle"/>
          </p:nvPr>
        </p:nvSpPr>
        <p:spPr>
          <a:xfrm>
            <a:off x="965250" y="299900"/>
            <a:ext cx="72135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685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25000"/>
              </a:lnSpc>
              <a:spcBef>
                <a:spcPts val="180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1685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0" rtl="0" algn="ctr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SzPts val="990"/>
              <a:buNone/>
            </a:pPr>
            <a:r>
              <a:rPr b="1" lang="pt-BR" sz="1685">
                <a:solidFill>
                  <a:srgbClr val="24292F"/>
                </a:solidFill>
                <a:highlight>
                  <a:srgbClr val="FFFFFF"/>
                </a:highlight>
              </a:rPr>
              <a:t>Integration Tests</a:t>
            </a:r>
            <a:endParaRPr sz="4880"/>
          </a:p>
        </p:txBody>
      </p:sp>
      <p:sp>
        <p:nvSpPr>
          <p:cNvPr id="146" name="Google Shape;146;p23"/>
          <p:cNvSpPr txBox="1"/>
          <p:nvPr/>
        </p:nvSpPr>
        <p:spPr>
          <a:xfrm>
            <a:off x="370350" y="904575"/>
            <a:ext cx="8403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Teste de integração é a fase do teste de software em que módulos são combinados e testados em grupo</a:t>
            </a:r>
            <a:endParaRPr sz="1600"/>
          </a:p>
        </p:txBody>
      </p:sp>
      <p:sp>
        <p:nvSpPr>
          <p:cNvPr id="147" name="Google Shape;147;p23"/>
          <p:cNvSpPr txBox="1"/>
          <p:nvPr/>
        </p:nvSpPr>
        <p:spPr>
          <a:xfrm>
            <a:off x="5427500" y="2366650"/>
            <a:ext cx="30000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66666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Cargo trata o diretório de tests especialmente e compila arquivos neste diretório somente quando executamos cargo test</a:t>
            </a:r>
            <a:br>
              <a:rPr lang="pt-BR" sz="1200">
                <a:solidFill>
                  <a:srgbClr val="66666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</a:br>
            <a:br>
              <a:rPr lang="pt-BR" sz="1200">
                <a:solidFill>
                  <a:srgbClr val="66666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</a:br>
            <a:r>
              <a:rPr lang="pt-BR" sz="1200">
                <a:solidFill>
                  <a:srgbClr val="66666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Já nesse exemplo o teste é do </a:t>
            </a:r>
            <a:r>
              <a:rPr lang="pt-BR" sz="1200">
                <a:solidFill>
                  <a:srgbClr val="66666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método</a:t>
            </a:r>
            <a:r>
              <a:rPr lang="pt-BR" sz="1200">
                <a:solidFill>
                  <a:srgbClr val="666666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 “add_two” que possui chamadas internas e todo o fluxo é testado, por isso é um teste de integração</a:t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148" name="Google Shape;14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250" y="1647250"/>
            <a:ext cx="4095750" cy="322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4"/>
          <p:cNvSpPr txBox="1"/>
          <p:nvPr>
            <p:ph type="ctrTitle"/>
          </p:nvPr>
        </p:nvSpPr>
        <p:spPr>
          <a:xfrm>
            <a:off x="965250" y="299900"/>
            <a:ext cx="72135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SzPts val="990"/>
              <a:buNone/>
            </a:pPr>
            <a:r>
              <a:rPr b="1" lang="pt-BR" sz="1685">
                <a:solidFill>
                  <a:srgbClr val="24292F"/>
                </a:solidFill>
                <a:highlight>
                  <a:srgbClr val="FFFFFF"/>
                </a:highlight>
              </a:rPr>
              <a:t>Doc Tests</a:t>
            </a:r>
            <a:endParaRPr sz="4880"/>
          </a:p>
        </p:txBody>
      </p:sp>
      <p:sp>
        <p:nvSpPr>
          <p:cNvPr id="154" name="Google Shape;154;p24"/>
          <p:cNvSpPr txBox="1"/>
          <p:nvPr/>
        </p:nvSpPr>
        <p:spPr>
          <a:xfrm>
            <a:off x="370350" y="852000"/>
            <a:ext cx="84033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212529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Adicionar blocos de código de exemplo nos comentários de sua documentação pode ajudar a demonstrar a biblioteca, e isso tem um bônus adicional: executar test executará os exemplos de código em sua documentação como testes! Nada é melhor do que documentação com exemplos. Mas nada é pior do que exemplos que não funcionam porque o código mudou desde que a documentação foi escrita</a:t>
            </a:r>
            <a:endParaRPr sz="1600"/>
          </a:p>
        </p:txBody>
      </p:sp>
      <p:sp>
        <p:nvSpPr>
          <p:cNvPr id="155" name="Google Shape;155;p24"/>
          <p:cNvSpPr txBox="1"/>
          <p:nvPr/>
        </p:nvSpPr>
        <p:spPr>
          <a:xfrm>
            <a:off x="5427500" y="23666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156" name="Google Shape;15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100" y="2571750"/>
            <a:ext cx="2543175" cy="180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/>
          <p:nvPr>
            <p:ph type="ctrTitle"/>
          </p:nvPr>
        </p:nvSpPr>
        <p:spPr>
          <a:xfrm>
            <a:off x="370350" y="374400"/>
            <a:ext cx="41778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SzPts val="990"/>
              <a:buNone/>
            </a:pPr>
            <a:r>
              <a:rPr b="1" lang="pt-BR" sz="1685">
                <a:solidFill>
                  <a:srgbClr val="24292F"/>
                </a:solidFill>
                <a:highlight>
                  <a:srgbClr val="FFFFFF"/>
                </a:highlight>
              </a:rPr>
              <a:t>Vantagens </a:t>
            </a:r>
            <a:endParaRPr sz="4880"/>
          </a:p>
        </p:txBody>
      </p:sp>
      <p:sp>
        <p:nvSpPr>
          <p:cNvPr id="162" name="Google Shape;162;p25"/>
          <p:cNvSpPr txBox="1"/>
          <p:nvPr/>
        </p:nvSpPr>
        <p:spPr>
          <a:xfrm>
            <a:off x="5427500" y="23666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63" name="Google Shape;163;p25"/>
          <p:cNvSpPr txBox="1"/>
          <p:nvPr/>
        </p:nvSpPr>
        <p:spPr>
          <a:xfrm>
            <a:off x="156575" y="1094250"/>
            <a:ext cx="43464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pt-BR" sz="1200">
                <a:solidFill>
                  <a:srgbClr val="24292F"/>
                </a:solidFill>
                <a:highlight>
                  <a:srgbClr val="FFFFFF"/>
                </a:highlight>
              </a:rPr>
              <a:t>Utilização de tipagem estática</a:t>
            </a:r>
            <a:br>
              <a:rPr b="1" lang="pt-BR" sz="1200">
                <a:solidFill>
                  <a:srgbClr val="24292F"/>
                </a:solidFill>
                <a:highlight>
                  <a:srgbClr val="FFFFFF"/>
                </a:highlight>
              </a:rPr>
            </a:br>
            <a:endParaRPr b="1"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pt-BR" sz="1200">
                <a:solidFill>
                  <a:srgbClr val="24292F"/>
                </a:solidFill>
                <a:highlight>
                  <a:srgbClr val="FFFFFF"/>
                </a:highlight>
              </a:rPr>
              <a:t>Performance, pois prepara e libera memória durante o processo de compilação.</a:t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pt-BR" sz="1200">
                <a:solidFill>
                  <a:srgbClr val="24292F"/>
                </a:solidFill>
                <a:highlight>
                  <a:srgbClr val="FFFFFF"/>
                </a:highlight>
              </a:rPr>
              <a:t>Confiabilidade e Produtividade, pois conta com um compilador superinteligente. Por isso, consegue identificar erros de programação que podem passar despercebidos em outras linguagens</a:t>
            </a:r>
            <a:endParaRPr b="1" sz="120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  <p:sp>
        <p:nvSpPr>
          <p:cNvPr id="164" name="Google Shape;164;p25"/>
          <p:cNvSpPr txBox="1"/>
          <p:nvPr>
            <p:ph type="ctrTitle"/>
          </p:nvPr>
        </p:nvSpPr>
        <p:spPr>
          <a:xfrm>
            <a:off x="4744125" y="374400"/>
            <a:ext cx="41778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SzPts val="990"/>
              <a:buNone/>
            </a:pPr>
            <a:r>
              <a:rPr b="1" lang="pt-BR" sz="1685">
                <a:solidFill>
                  <a:srgbClr val="24292F"/>
                </a:solidFill>
                <a:highlight>
                  <a:srgbClr val="FFFFFF"/>
                </a:highlight>
              </a:rPr>
              <a:t>Desvantagens</a:t>
            </a:r>
            <a:endParaRPr sz="4880"/>
          </a:p>
        </p:txBody>
      </p:sp>
      <p:sp>
        <p:nvSpPr>
          <p:cNvPr id="165" name="Google Shape;165;p25"/>
          <p:cNvSpPr txBox="1"/>
          <p:nvPr/>
        </p:nvSpPr>
        <p:spPr>
          <a:xfrm>
            <a:off x="4548150" y="1094250"/>
            <a:ext cx="4346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b="1" lang="pt-BR" sz="1200">
                <a:solidFill>
                  <a:srgbClr val="24292F"/>
                </a:solidFill>
                <a:highlight>
                  <a:srgbClr val="FFFFFF"/>
                </a:highlight>
              </a:rPr>
              <a:t>Pouca documentação sobre testes de Software</a:t>
            </a:r>
            <a:endParaRPr b="1"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b="1" lang="pt-BR" sz="1200">
                <a:solidFill>
                  <a:srgbClr val="24292F"/>
                </a:solidFill>
                <a:highlight>
                  <a:srgbClr val="FFFFFF"/>
                </a:highlight>
              </a:rPr>
              <a:t>Difícil</a:t>
            </a:r>
            <a:r>
              <a:rPr b="1" lang="pt-BR" sz="1200">
                <a:solidFill>
                  <a:srgbClr val="24292F"/>
                </a:solidFill>
                <a:highlight>
                  <a:srgbClr val="FFFFFF"/>
                </a:highlight>
              </a:rPr>
              <a:t> Instalação no Windows</a:t>
            </a:r>
            <a:endParaRPr b="1" sz="120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6"/>
          <p:cNvSpPr txBox="1"/>
          <p:nvPr>
            <p:ph type="ctrTitle"/>
          </p:nvPr>
        </p:nvSpPr>
        <p:spPr>
          <a:xfrm>
            <a:off x="965250" y="299900"/>
            <a:ext cx="7213500" cy="477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25000"/>
              </a:lnSpc>
              <a:spcBef>
                <a:spcPts val="1800"/>
              </a:spcBef>
              <a:spcAft>
                <a:spcPts val="1200"/>
              </a:spcAft>
              <a:buSzPts val="990"/>
              <a:buNone/>
            </a:pPr>
            <a:r>
              <a:rPr b="1" lang="pt-BR" sz="1685">
                <a:solidFill>
                  <a:srgbClr val="24292F"/>
                </a:solidFill>
                <a:highlight>
                  <a:srgbClr val="FFFFFF"/>
                </a:highlight>
              </a:rPr>
              <a:t>Como executar os testes</a:t>
            </a:r>
            <a:endParaRPr sz="4880"/>
          </a:p>
        </p:txBody>
      </p:sp>
      <p:sp>
        <p:nvSpPr>
          <p:cNvPr id="171" name="Google Shape;171;p26"/>
          <p:cNvSpPr txBox="1"/>
          <p:nvPr/>
        </p:nvSpPr>
        <p:spPr>
          <a:xfrm>
            <a:off x="370350" y="852000"/>
            <a:ext cx="8403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>
                <a:solidFill>
                  <a:srgbClr val="24292F"/>
                </a:solidFill>
                <a:highlight>
                  <a:srgbClr val="FFFFFF"/>
                </a:highlight>
              </a:rPr>
              <a:t>Rust oferece o comando cargo test para execução de testes dos crates. Há diferentes maneiras de executar, cada passo a seguir mostra uma maneira</a:t>
            </a:r>
            <a:endParaRPr sz="1600"/>
          </a:p>
        </p:txBody>
      </p:sp>
      <p:sp>
        <p:nvSpPr>
          <p:cNvPr id="172" name="Google Shape;172;p26"/>
          <p:cNvSpPr txBox="1"/>
          <p:nvPr/>
        </p:nvSpPr>
        <p:spPr>
          <a:xfrm>
            <a:off x="5427500" y="236665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73" name="Google Shape;173;p26"/>
          <p:cNvSpPr txBox="1"/>
          <p:nvPr/>
        </p:nvSpPr>
        <p:spPr>
          <a:xfrm>
            <a:off x="419675" y="1695000"/>
            <a:ext cx="84033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pt-BR" sz="1200">
                <a:solidFill>
                  <a:srgbClr val="24292F"/>
                </a:solidFill>
                <a:highlight>
                  <a:srgbClr val="FFFFFF"/>
                </a:highlight>
              </a:rPr>
              <a:t>Para executar todos os testes (unit, integration e doc), execute </a:t>
            </a:r>
            <a:r>
              <a:rPr b="1" lang="pt-BR" sz="1200">
                <a:solidFill>
                  <a:srgbClr val="24292F"/>
                </a:solidFill>
                <a:highlight>
                  <a:srgbClr val="FFFFFF"/>
                </a:highlight>
              </a:rPr>
              <a:t>cargo test</a:t>
            </a:r>
            <a:br>
              <a:rPr b="1" lang="pt-BR" sz="1200">
                <a:solidFill>
                  <a:srgbClr val="24292F"/>
                </a:solidFill>
                <a:highlight>
                  <a:srgbClr val="FFFFFF"/>
                </a:highlight>
              </a:rPr>
            </a:br>
            <a:endParaRPr b="1"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pt-BR" sz="1200">
                <a:solidFill>
                  <a:srgbClr val="24292F"/>
                </a:solidFill>
                <a:highlight>
                  <a:srgbClr val="FFFFFF"/>
                </a:highlight>
              </a:rPr>
              <a:t>Para executar um único teste, execute </a:t>
            </a:r>
            <a:r>
              <a:rPr b="1" lang="pt-BR" sz="1200">
                <a:solidFill>
                  <a:srgbClr val="24292F"/>
                </a:solidFill>
                <a:highlight>
                  <a:srgbClr val="FFFFFF"/>
                </a:highlight>
              </a:rPr>
              <a:t>cargo test -- [NOME DO TESTE]</a:t>
            </a:r>
            <a:r>
              <a:rPr lang="pt-BR" sz="1200">
                <a:solidFill>
                  <a:srgbClr val="24292F"/>
                </a:solidFill>
                <a:highlight>
                  <a:srgbClr val="FFFFFF"/>
                </a:highlight>
              </a:rPr>
              <a:t>;</a:t>
            </a:r>
            <a:br>
              <a:rPr lang="pt-BR" sz="1200">
                <a:solidFill>
                  <a:srgbClr val="24292F"/>
                </a:solidFill>
                <a:highlight>
                  <a:srgbClr val="FFFFFF"/>
                </a:highlight>
              </a:rPr>
            </a:br>
            <a:endParaRPr sz="1200">
              <a:solidFill>
                <a:srgbClr val="24292F"/>
              </a:solidFill>
              <a:highlight>
                <a:srgbClr val="FFFFFF"/>
              </a:highlight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24292F"/>
              </a:buClr>
              <a:buSzPts val="1200"/>
              <a:buChar char="●"/>
            </a:pPr>
            <a:r>
              <a:rPr lang="pt-BR" sz="1200">
                <a:solidFill>
                  <a:srgbClr val="24292F"/>
                </a:solidFill>
                <a:highlight>
                  <a:srgbClr val="FFFFFF"/>
                </a:highlight>
              </a:rPr>
              <a:t>Para executar os Doctests, execute</a:t>
            </a:r>
            <a:r>
              <a:rPr b="1" lang="pt-BR" sz="1200">
                <a:solidFill>
                  <a:srgbClr val="24292F"/>
                </a:solidFill>
                <a:highlight>
                  <a:srgbClr val="FFFFFF"/>
                </a:highlight>
              </a:rPr>
              <a:t> cargo test --doc</a:t>
            </a:r>
            <a:endParaRPr b="1" sz="1200">
              <a:solidFill>
                <a:srgbClr val="24292F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